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18"/>
  </p:notesMasterIdLst>
  <p:sldIdLst>
    <p:sldId id="270" r:id="rId4"/>
    <p:sldId id="271" r:id="rId5"/>
    <p:sldId id="272" r:id="rId6"/>
    <p:sldId id="273" r:id="rId7"/>
    <p:sldId id="274" r:id="rId8"/>
    <p:sldId id="266" r:id="rId9"/>
    <p:sldId id="267" r:id="rId10"/>
    <p:sldId id="268" r:id="rId11"/>
    <p:sldId id="269" r:id="rId12"/>
    <p:sldId id="257" r:id="rId13"/>
    <p:sldId id="258" r:id="rId14"/>
    <p:sldId id="259" r:id="rId15"/>
    <p:sldId id="263" r:id="rId16"/>
    <p:sldId id="26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BEAD6-D1A3-468E-A260-5C925A3687CB}" type="datetimeFigureOut">
              <a:rPr lang="en-US" smtClean="0"/>
              <a:t>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64CE9-ADE6-45FF-A714-5E25EF2D0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9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EF777E-5403-4A3B-B534-8BFA49AEB42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352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B7DB20C7-CA47-497F-9C13-AF436FC98D9A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Therapeutic focus – although applicable to other areas, reagent, research services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</a:defRPr>
            </a:lvl9pPr>
          </a:lstStyle>
          <a:p>
            <a:fld id="{4E9399EC-D866-41FA-BAE8-CB1B1F9D2480}" type="slidenum">
              <a:rPr lang="en-US" altLang="en-US">
                <a:solidFill>
                  <a:prstClr val="black"/>
                </a:solidFill>
                <a:latin typeface="Arial" charset="0"/>
              </a:rPr>
              <a:pPr/>
              <a:t>7</a:t>
            </a:fld>
            <a:endParaRPr lang="en-US" alt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Access to a good competitive intelligence database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Insurers need to do HTA in order to determine how much they can tax their members. We can’t print money</a:t>
            </a:r>
            <a:r>
              <a:rPr lang="en-US" baseline="0" dirty="0" smtClean="0"/>
              <a:t> or borrow it from China.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667A-B5F3-4B95-9EFA-053C932D393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3972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7D667A-B5F3-4B95-9EFA-053C932D393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28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46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87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7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742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1742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E3A1B38-D2A0-49BB-8CE5-B8D5EA6D439B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785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9625A-D9F6-44EA-AD78-683A387A8B94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0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D57DA-0A72-47DE-8B94-FD1AC874064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24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781B59-2208-4CCF-85DE-50BE5079F3EA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570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60C0F-6C1B-4D37-9A1C-8F42DB4BCC11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972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A53023-D068-4F11-A547-4867E68B4A3D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30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6FACD-42C0-4137-9812-B66E84D3F136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096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22EE7D-2C6E-49E0-A5D3-FB89AC02A2C8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2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630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398640-EDA8-4BFE-A55D-77119751D977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713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0DAA5-8744-4D34-BCC7-8307731BECC9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1872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03B21B-3EB2-434A-A325-CD75C5D28B93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8114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338030"/>
            <a:ext cx="1676400" cy="41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38200"/>
            <a:ext cx="9144000" cy="402336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algn="l"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" y="304800"/>
            <a:ext cx="18686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25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932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416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993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8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884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299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65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209803" y="-685801"/>
            <a:ext cx="4724400" cy="8839199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37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16200000">
            <a:off x="3810004" y="-2667002"/>
            <a:ext cx="1524000" cy="883920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2990852" y="-171450"/>
            <a:ext cx="3162300" cy="8839201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701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676400"/>
            <a:ext cx="4152900" cy="2209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752600"/>
            <a:ext cx="4267200" cy="2133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267200"/>
            <a:ext cx="4076700" cy="205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4343400"/>
            <a:ext cx="4038600" cy="1981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816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8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3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9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864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486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53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1B99D094-05D7-44FA-B05A-1D069264B552}" type="datetimeFigureOut">
              <a:rPr lang="en-US" smtClean="0">
                <a:solidFill>
                  <a:prstClr val="white">
                    <a:alpha val="50000"/>
                  </a:prstClr>
                </a:solidFill>
              </a:rPr>
              <a:pPr/>
              <a:t>2/10/2014</a:t>
            </a:fld>
            <a:endParaRPr lang="en-US">
              <a:solidFill>
                <a:prstClr val="white">
                  <a:alpha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1A595894-323B-4A98-BF30-EADC649A642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3310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639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1639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640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40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40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640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57D0CE-C462-4567-93C4-2CB840C85E84}" type="slidenum">
              <a:rPr lang="en-US" alt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16677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4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40233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1695C-2FFD-40A7-9B66-8FE9653075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0311B-F2E0-429F-A2B0-6C84BDE97DD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01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1619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6338030"/>
            <a:ext cx="1676400" cy="4179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3" y="304800"/>
            <a:ext cx="1868637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2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accent6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goeduser\Dropbox\USTAR-BiG\Big Documents\Logos\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8" y="304800"/>
            <a:ext cx="60960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7696200" cy="12382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Board of Directors Meeting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676400"/>
          </a:xfrm>
        </p:spPr>
        <p:txBody>
          <a:bodyPr>
            <a:noAutofit/>
          </a:bodyPr>
          <a:lstStyle/>
          <a:p>
            <a:r>
              <a:rPr lang="en-US" sz="3600" dirty="0" smtClean="0"/>
              <a:t>February 2014</a:t>
            </a:r>
          </a:p>
          <a:p>
            <a:r>
              <a:rPr lang="en-US" sz="2400" dirty="0" smtClean="0"/>
              <a:t>Scott Marland, PhD</a:t>
            </a:r>
          </a:p>
          <a:p>
            <a:r>
              <a:rPr lang="en-US" sz="2400" dirty="0" smtClean="0"/>
              <a:t>BioInnovations Gateway Executive Director</a:t>
            </a:r>
          </a:p>
          <a:p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rgbClr val="F79646">
                    <a:lumMod val="75000"/>
                  </a:srgbClr>
                </a:solidFill>
              </a:rPr>
              <a:t>Some thoughts on Product Development</a:t>
            </a:r>
            <a:endParaRPr lang="en-US" sz="4400" dirty="0">
              <a:solidFill>
                <a:srgbClr val="F79646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0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Reimbursement or Payment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 Anderson</a:t>
            </a:r>
          </a:p>
          <a:p>
            <a:r>
              <a:rPr lang="en-US" dirty="0" smtClean="0"/>
              <a:t>N C Anderson Consulting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8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Product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There are a million highly engineered technologies that are not being reimbursed.</a:t>
            </a:r>
          </a:p>
          <a:p>
            <a:pPr marL="45720" indent="0">
              <a:buNone/>
            </a:pPr>
            <a:endParaRPr lang="en-US" dirty="0" smtClean="0"/>
          </a:p>
          <a:p>
            <a:pPr lvl="1"/>
            <a:r>
              <a:rPr lang="en-US" dirty="0" err="1" smtClean="0"/>
              <a:t>Amyvid</a:t>
            </a:r>
            <a:r>
              <a:rPr lang="en-US" dirty="0" smtClean="0"/>
              <a:t> PET imaging for Alzheimer's disease (Eli Lilly &amp; Co.)</a:t>
            </a:r>
          </a:p>
          <a:p>
            <a:pPr lvl="1"/>
            <a:r>
              <a:rPr lang="en-US" dirty="0" err="1" smtClean="0"/>
              <a:t>Provent</a:t>
            </a:r>
            <a:r>
              <a:rPr lang="en-US" dirty="0"/>
              <a:t> </a:t>
            </a:r>
            <a:r>
              <a:rPr lang="en-US" dirty="0" smtClean="0"/>
              <a:t>for obstructive sleep apnea (</a:t>
            </a:r>
            <a:r>
              <a:rPr lang="en-US" dirty="0" err="1" smtClean="0"/>
              <a:t>Theravent</a:t>
            </a:r>
            <a:r>
              <a:rPr lang="en-US" dirty="0" smtClean="0"/>
              <a:t>, Inc.)</a:t>
            </a:r>
          </a:p>
          <a:p>
            <a:pPr lvl="1"/>
            <a:r>
              <a:rPr lang="en-US" dirty="0" smtClean="0"/>
              <a:t>Bronchial thermoplasty for asthma (Boston Scientific)</a:t>
            </a:r>
          </a:p>
          <a:p>
            <a:pPr lvl="1"/>
            <a:r>
              <a:rPr lang="en-US" dirty="0" smtClean="0"/>
              <a:t>LINX for GERD (</a:t>
            </a:r>
            <a:r>
              <a:rPr lang="en-US" dirty="0" err="1" smtClean="0"/>
              <a:t>Torax</a:t>
            </a:r>
            <a:r>
              <a:rPr lang="en-US" dirty="0" smtClean="0"/>
              <a:t> Medical)</a:t>
            </a:r>
          </a:p>
          <a:p>
            <a:pPr lvl="1"/>
            <a:endParaRPr lang="en-US" dirty="0"/>
          </a:p>
          <a:p>
            <a:r>
              <a:rPr lang="en-US" dirty="0" smtClean="0"/>
              <a:t>Think about reimbursement from day one.</a:t>
            </a:r>
          </a:p>
          <a:p>
            <a:r>
              <a:rPr lang="en-US" dirty="0" smtClean="0"/>
              <a:t>No use developing a technology that no one will pay for.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2749640"/>
            <a:ext cx="3567112" cy="358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68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FDA clearance is insufficient for insurance coverage of new products.</a:t>
            </a:r>
          </a:p>
          <a:p>
            <a:pPr lvl="2"/>
            <a:r>
              <a:rPr lang="en-US" dirty="0" smtClean="0"/>
              <a:t>EPA testing for fuel economy</a:t>
            </a:r>
          </a:p>
          <a:p>
            <a:r>
              <a:rPr lang="en-US" dirty="0" smtClean="0"/>
              <a:t>&gt;70% of FDA cleared technologies </a:t>
            </a:r>
            <a:r>
              <a:rPr lang="en-US" b="1" dirty="0" smtClean="0"/>
              <a:t>are not</a:t>
            </a:r>
            <a:r>
              <a:rPr lang="en-US" dirty="0" smtClean="0"/>
              <a:t> covered by insurance because they are neither </a:t>
            </a:r>
            <a:r>
              <a:rPr lang="en-US" i="1" dirty="0" smtClean="0"/>
              <a:t>safe </a:t>
            </a:r>
            <a:r>
              <a:rPr lang="en-US" dirty="0" smtClean="0"/>
              <a:t>nor</a:t>
            </a:r>
            <a:r>
              <a:rPr lang="en-US" i="1" dirty="0" smtClean="0"/>
              <a:t> efficacious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If your product is 510k, you still need to do a trial. The FDA won’t make you but payers will.</a:t>
            </a:r>
          </a:p>
          <a:p>
            <a:pPr marL="662940" lvl="1" indent="-342900">
              <a:buFont typeface="+mj-lt"/>
              <a:buAutoNum type="arabicPeriod"/>
            </a:pPr>
            <a:endParaRPr lang="en-US" dirty="0" smtClean="0"/>
          </a:p>
          <a:p>
            <a:pPr marL="662940" lvl="1" indent="-3429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1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Venture Capital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VC dollars should be going to determine clinical utility</a:t>
            </a:r>
          </a:p>
          <a:p>
            <a:r>
              <a:rPr lang="en-US" dirty="0" smtClean="0"/>
              <a:t>Less VC dollars should be going to building companies</a:t>
            </a:r>
          </a:p>
        </p:txBody>
      </p:sp>
    </p:spTree>
    <p:extLst>
      <p:ext uri="{BB962C8B-B14F-4D97-AF65-F5344CB8AC3E}">
        <p14:creationId xmlns:p14="http://schemas.microsoft.com/office/powerpoint/2010/main" val="312887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Scott </a:t>
            </a:r>
            <a:r>
              <a:rPr lang="en-US" dirty="0" err="1" smtClean="0"/>
              <a:t>Marland</a:t>
            </a:r>
            <a:endParaRPr lang="en-US" dirty="0" smtClean="0"/>
          </a:p>
          <a:p>
            <a:pPr lvl="1"/>
            <a:r>
              <a:rPr lang="en-US" dirty="0" smtClean="0"/>
              <a:t>smarland@utah.gov</a:t>
            </a:r>
          </a:p>
          <a:p>
            <a:pPr lvl="1"/>
            <a:endParaRPr lang="en-US" dirty="0"/>
          </a:p>
          <a:p>
            <a:r>
              <a:rPr lang="en-US" dirty="0" smtClean="0"/>
              <a:t>S. George Simon</a:t>
            </a:r>
          </a:p>
          <a:p>
            <a:pPr lvl="1"/>
            <a:r>
              <a:rPr lang="en-US" dirty="0" smtClean="0"/>
              <a:t>biocorpdev@comcast.net</a:t>
            </a:r>
          </a:p>
          <a:p>
            <a:pPr lvl="1"/>
            <a:endParaRPr lang="en-US" dirty="0"/>
          </a:p>
          <a:p>
            <a:r>
              <a:rPr lang="en-US" dirty="0" smtClean="0"/>
              <a:t>Nic Anderson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icholas.c.anderson@gmail.com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</a:t>
            </a:r>
            <a:r>
              <a:rPr lang="en-US" dirty="0" smtClean="0"/>
              <a:t>Considerations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" y="1447800"/>
            <a:ext cx="8305800" cy="395128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this a product or service that some one is willing to pay for? (NISI)</a:t>
            </a:r>
          </a:p>
          <a:p>
            <a:r>
              <a:rPr lang="en-US" dirty="0" smtClean="0"/>
              <a:t>Is there Intellectual Property that can protect it? (see IP </a:t>
            </a:r>
            <a:r>
              <a:rPr lang="en-US" dirty="0" err="1" smtClean="0"/>
              <a:t>atty</a:t>
            </a:r>
            <a:r>
              <a:rPr lang="en-US" dirty="0" smtClean="0"/>
              <a:t>)</a:t>
            </a:r>
          </a:p>
          <a:p>
            <a:r>
              <a:rPr lang="en-US" dirty="0" smtClean="0"/>
              <a:t>How will I sell it?</a:t>
            </a:r>
          </a:p>
          <a:p>
            <a:pPr lvl="1"/>
            <a:r>
              <a:rPr lang="en-US" dirty="0" smtClean="0"/>
              <a:t>To who?</a:t>
            </a:r>
          </a:p>
          <a:p>
            <a:pPr lvl="1"/>
            <a:r>
              <a:rPr lang="en-US" dirty="0" smtClean="0"/>
              <a:t>Channel (how)?</a:t>
            </a:r>
          </a:p>
          <a:p>
            <a:pPr lvl="1"/>
            <a:r>
              <a:rPr lang="en-US" dirty="0" smtClean="0"/>
              <a:t>What it the purchasing process? </a:t>
            </a:r>
          </a:p>
          <a:p>
            <a:pPr lvl="1"/>
            <a:r>
              <a:rPr lang="en-US" dirty="0" smtClean="0"/>
              <a:t>Is it reimbursable  (patient insurance)?</a:t>
            </a:r>
          </a:p>
          <a:p>
            <a:r>
              <a:rPr lang="en-US" dirty="0" smtClean="0"/>
              <a:t>Margin/Scaling?</a:t>
            </a:r>
          </a:p>
          <a:p>
            <a:r>
              <a:rPr lang="en-US" dirty="0" smtClean="0"/>
              <a:t>Regulatory Pathway?</a:t>
            </a:r>
          </a:p>
          <a:p>
            <a:r>
              <a:rPr lang="en-US" dirty="0" smtClean="0"/>
              <a:t>Exit strategy?</a:t>
            </a:r>
          </a:p>
          <a:p>
            <a:r>
              <a:rPr lang="en-US" dirty="0" smtClean="0"/>
              <a:t>Funding?</a:t>
            </a:r>
            <a:endParaRPr lang="en-US" dirty="0"/>
          </a:p>
        </p:txBody>
      </p:sp>
      <p:pic>
        <p:nvPicPr>
          <p:cNvPr id="7" name="FILTER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190750"/>
            <a:ext cx="914400" cy="228600"/>
          </a:xfrm>
          <a:prstGeom prst="rect">
            <a:avLst/>
          </a:prstGeom>
        </p:spPr>
      </p:pic>
      <p:pic>
        <p:nvPicPr>
          <p:cNvPr id="8" name="HEADER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190750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356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333509" y="5105400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33509" y="4494606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46063" y="2667000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46063" y="3265716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33509" y="3886200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33509" y="2057400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	Product Development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6538" y="1453244"/>
            <a:ext cx="2559062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52800" y="1424463"/>
            <a:ext cx="5410200" cy="57908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The initial identification of a customer pain, 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a need or a solution.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3009900" y="1524000"/>
            <a:ext cx="266700" cy="4114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434" y="1535278"/>
            <a:ext cx="1426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Idea/concept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0145" y="2144877"/>
            <a:ext cx="2199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M1: Proof of Concept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743200"/>
            <a:ext cx="1912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M2: Prototype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327525"/>
            <a:ext cx="1038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M3: Beta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129" y="3834825"/>
            <a:ext cx="21686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M4: Production Release</a:t>
            </a:r>
          </a:p>
          <a:p>
            <a:r>
              <a:rPr lang="en-US" sz="1600" dirty="0" smtClean="0">
                <a:solidFill>
                  <a:prstClr val="black"/>
                </a:solidFill>
              </a:rPr>
              <a:t>/Pilot Build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4459069"/>
            <a:ext cx="17358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M5: Production/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Sustaining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5181600"/>
            <a:ext cx="1599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M6: End of Life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352800" y="2057400"/>
            <a:ext cx="5398810" cy="53379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“Bench top” experimentation and testing to show technical feasibility.  Some integrated systems or </a:t>
            </a:r>
            <a:r>
              <a:rPr lang="en-US" sz="1600" dirty="0" err="1" smtClean="0">
                <a:solidFill>
                  <a:prstClr val="black"/>
                </a:solidFill>
              </a:rPr>
              <a:t>shapings</a:t>
            </a:r>
            <a:r>
              <a:rPr lang="en-US" sz="1600" dirty="0" smtClean="0">
                <a:solidFill>
                  <a:prstClr val="black"/>
                </a:solidFill>
              </a:rPr>
              <a:t> of a product.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52800" y="3920550"/>
            <a:ext cx="5410200" cy="538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Early stage production parts fully verified.  Pilot build parts may be sold.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352800" y="3276600"/>
            <a:ext cx="5410200" cy="558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Near final form factor using parts mimicking production methods.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364190" y="2667000"/>
            <a:ext cx="5398810" cy="55030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A basic, rough yet discrete item beginning to look like a product.  Rough parts from non-production type materials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goeduser\AppData\Local\Microsoft\Windows\Temporary Internet Files\Content.IE5\5FQL04UE\MC90044197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524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364190" y="4533900"/>
            <a:ext cx="5398810" cy="533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Complete product using all “volume” methods and parts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364190" y="5141357"/>
            <a:ext cx="5398810" cy="4974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prstClr val="black"/>
                </a:solidFill>
              </a:rPr>
              <a:t>Manufacturing and support is discontinued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45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	</a:t>
            </a:r>
            <a:r>
              <a:rPr lang="en-US" dirty="0" smtClean="0"/>
              <a:t>In General…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8382000" cy="395128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Understand the problem (pain) you’re solving</a:t>
            </a:r>
          </a:p>
          <a:p>
            <a:r>
              <a:rPr lang="en-US" dirty="0" smtClean="0"/>
              <a:t>Watch and Listen to others </a:t>
            </a:r>
            <a:r>
              <a:rPr lang="en-US" sz="2000" dirty="0" smtClean="0"/>
              <a:t>(don’t over rely on your own opinion)</a:t>
            </a:r>
            <a:endParaRPr lang="en-US" dirty="0" smtClean="0"/>
          </a:p>
          <a:p>
            <a:r>
              <a:rPr lang="en-US" dirty="0" smtClean="0"/>
              <a:t>Understand your business</a:t>
            </a:r>
            <a:endParaRPr lang="en-US" dirty="0"/>
          </a:p>
          <a:p>
            <a:r>
              <a:rPr lang="en-US" dirty="0"/>
              <a:t>Fail Fast </a:t>
            </a:r>
            <a:r>
              <a:rPr lang="en-US" dirty="0" smtClean="0"/>
              <a:t> (understand the design space)</a:t>
            </a:r>
          </a:p>
          <a:p>
            <a:r>
              <a:rPr lang="en-US" dirty="0" smtClean="0"/>
              <a:t>Develop user/customer relationships ASAP</a:t>
            </a:r>
          </a:p>
          <a:p>
            <a:r>
              <a:rPr lang="en-US" dirty="0" smtClean="0"/>
              <a:t>Constantly seek “user” feedback – make sure you’re “nailing it”</a:t>
            </a:r>
          </a:p>
          <a:p>
            <a:r>
              <a:rPr lang="en-US" dirty="0" smtClean="0"/>
              <a:t>Plan regulatory pathway and prepare from the start</a:t>
            </a:r>
          </a:p>
          <a:p>
            <a:r>
              <a:rPr lang="en-US" dirty="0" smtClean="0"/>
              <a:t>Understand you IP options (see a patent attorney)</a:t>
            </a:r>
          </a:p>
          <a:p>
            <a:r>
              <a:rPr lang="en-US" dirty="0" smtClean="0"/>
              <a:t>Develop good requirements documents</a:t>
            </a:r>
          </a:p>
          <a:p>
            <a:r>
              <a:rPr lang="en-US" dirty="0" smtClean="0"/>
              <a:t>Iterative process (lots of looping back)</a:t>
            </a:r>
          </a:p>
          <a:p>
            <a:r>
              <a:rPr lang="en-US" dirty="0" smtClean="0"/>
              <a:t>Plan for longer times, more expenses and more problems</a:t>
            </a:r>
          </a:p>
          <a:p>
            <a:endParaRPr lang="en-US" dirty="0"/>
          </a:p>
        </p:txBody>
      </p:sp>
      <p:pic>
        <p:nvPicPr>
          <p:cNvPr id="7" name="FILTER" hidden="1">
            <a:extLst>
              <a:ext uri="{63B3BB69-23CF-44E3-9099-C40C66FF867C}">
                <a14:compatExt xmlns:a14="http://schemas.microsoft.com/office/drawing/2010/main" spid="_x0000_s1025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75" y="2190750"/>
            <a:ext cx="914400" cy="228600"/>
          </a:xfrm>
          <a:prstGeom prst="rect">
            <a:avLst/>
          </a:prstGeom>
        </p:spPr>
      </p:pic>
      <p:pic>
        <p:nvPicPr>
          <p:cNvPr id="8" name="HEADER" hidden="1">
            <a:extLst>
              <a:ext uri="{63B3BB69-23CF-44E3-9099-C40C66FF867C}">
                <a14:compatExt xmlns:a14="http://schemas.microsoft.com/office/drawing/2010/main" spid="_x0000_s1026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2190750"/>
            <a:ext cx="9144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 sz="quarter"/>
          </p:nvPr>
        </p:nvSpPr>
        <p:spPr>
          <a:xfrm>
            <a:off x="0" y="838200"/>
            <a:ext cx="9144000" cy="402336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smtClean="0"/>
              <a:t> 	</a:t>
            </a:r>
            <a:r>
              <a:rPr lang="en-US" sz="2200" smtClean="0"/>
              <a:t>Adjourn</a:t>
            </a:r>
            <a:endParaRPr lang="en-US" sz="22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07375" y="1676400"/>
            <a:ext cx="1604927" cy="37702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900" dirty="0" smtClean="0">
                <a:solidFill>
                  <a:prstClr val="black"/>
                </a:solidFill>
              </a:rPr>
              <a:t>?</a:t>
            </a:r>
            <a:endParaRPr lang="en-US" sz="239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351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A93872-5067-42B5-8D3E-6EE68B7FC49E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533400"/>
            <a:ext cx="7924800" cy="1219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4000" dirty="0" smtClean="0"/>
              <a:t>Developing a Commercially Viable Product </a:t>
            </a:r>
            <a:endParaRPr lang="en-US" altLang="en-US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590800"/>
            <a:ext cx="6553200" cy="3581400"/>
          </a:xfrm>
        </p:spPr>
        <p:txBody>
          <a:bodyPr/>
          <a:lstStyle/>
          <a:p>
            <a:pPr algn="ctr" eaLnBrk="1" hangingPunct="1">
              <a:defRPr/>
            </a:pPr>
            <a:endParaRPr lang="en-US" altLang="en-US" sz="2400" dirty="0" smtClean="0"/>
          </a:p>
          <a:p>
            <a:pPr algn="ctr" eaLnBrk="1" hangingPunct="1">
              <a:defRPr/>
            </a:pPr>
            <a:endParaRPr lang="en-US" altLang="en-US" sz="1200" dirty="0" smtClean="0"/>
          </a:p>
          <a:p>
            <a:pPr algn="ctr" eaLnBrk="1" hangingPunct="1">
              <a:defRPr/>
            </a:pPr>
            <a:r>
              <a:rPr lang="en-US" altLang="en-US" sz="2400" dirty="0" smtClean="0"/>
              <a:t>S. George Simon</a:t>
            </a:r>
          </a:p>
          <a:p>
            <a:pPr algn="ctr" eaLnBrk="1" hangingPunct="1">
              <a:defRPr/>
            </a:pPr>
            <a:r>
              <a:rPr lang="en-US" altLang="en-US" sz="2400" dirty="0" smtClean="0"/>
              <a:t>Chief Business Officer</a:t>
            </a:r>
          </a:p>
          <a:p>
            <a:pPr algn="ctr" eaLnBrk="1" hangingPunct="1">
              <a:defRPr/>
            </a:pPr>
            <a:r>
              <a:rPr lang="en-US" altLang="en-US" sz="2400" dirty="0" err="1" smtClean="0"/>
              <a:t>MesaGen</a:t>
            </a:r>
            <a:r>
              <a:rPr lang="en-US" altLang="en-US" sz="2400" dirty="0" smtClean="0"/>
              <a:t>, LLC</a:t>
            </a:r>
          </a:p>
          <a:p>
            <a:pPr algn="ctr" eaLnBrk="1" hangingPunct="1">
              <a:defRPr/>
            </a:pPr>
            <a:endParaRPr lang="en-US" altLang="en-US" sz="2400" dirty="0" smtClean="0"/>
          </a:p>
          <a:p>
            <a:pPr algn="ctr" eaLnBrk="1" hangingPunct="1">
              <a:defRPr/>
            </a:pPr>
            <a:r>
              <a:rPr lang="en-US" altLang="en-US" sz="2400" dirty="0" smtClean="0"/>
              <a:t>Translational Medicine Symposium </a:t>
            </a:r>
          </a:p>
          <a:p>
            <a:pPr algn="ctr" eaLnBrk="1" hangingPunct="1">
              <a:defRPr/>
            </a:pPr>
            <a:r>
              <a:rPr lang="en-US" altLang="en-US" sz="2000" dirty="0" smtClean="0"/>
              <a:t>University of Utah</a:t>
            </a:r>
          </a:p>
          <a:p>
            <a:pPr algn="ctr" eaLnBrk="1" hangingPunct="1">
              <a:defRPr/>
            </a:pPr>
            <a:r>
              <a:rPr lang="en-US" altLang="en-US" sz="2000" dirty="0" smtClean="0"/>
              <a:t>February 11, 2014</a:t>
            </a:r>
          </a:p>
          <a:p>
            <a:pPr algn="ctr" eaLnBrk="1" hangingPunct="1">
              <a:defRPr/>
            </a:pPr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35661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5B0B86-3CEB-4911-9125-2032236368C0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4000" smtClean="0"/>
              <a:t>Commercially Viable Product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en-US" sz="2400" smtClean="0"/>
              <a:t>Sound Scientific, Engineering and Clinical Basis</a:t>
            </a:r>
          </a:p>
          <a:p>
            <a:pPr eaLnBrk="1" hangingPunct="1">
              <a:defRPr/>
            </a:pPr>
            <a:r>
              <a:rPr lang="en-US" altLang="en-US" sz="2400" smtClean="0"/>
              <a:t>Understanding the “State of the Art”</a:t>
            </a:r>
          </a:p>
          <a:p>
            <a:pPr lvl="1" eaLnBrk="1" hangingPunct="1">
              <a:defRPr/>
            </a:pPr>
            <a:r>
              <a:rPr lang="en-US" altLang="en-US" sz="2000" smtClean="0"/>
              <a:t>Current Practice of Medicine</a:t>
            </a:r>
          </a:p>
          <a:p>
            <a:pPr lvl="1" eaLnBrk="1" hangingPunct="1">
              <a:defRPr/>
            </a:pPr>
            <a:r>
              <a:rPr lang="en-US" altLang="en-US" sz="2000" smtClean="0"/>
              <a:t>“First in Class” or “Best in Class”</a:t>
            </a:r>
          </a:p>
          <a:p>
            <a:pPr eaLnBrk="1" hangingPunct="1">
              <a:defRPr/>
            </a:pPr>
            <a:r>
              <a:rPr lang="en-US" altLang="en-US" sz="2400" smtClean="0"/>
              <a:t>Regulatory Feasibility</a:t>
            </a:r>
          </a:p>
          <a:p>
            <a:pPr lvl="1" eaLnBrk="1" hangingPunct="1">
              <a:defRPr/>
            </a:pPr>
            <a:r>
              <a:rPr lang="en-US" altLang="en-US" sz="2000" smtClean="0"/>
              <a:t>Is there a clearly defined path to FDA approval</a:t>
            </a:r>
          </a:p>
          <a:p>
            <a:pPr eaLnBrk="1" hangingPunct="1">
              <a:defRPr/>
            </a:pPr>
            <a:r>
              <a:rPr lang="en-US" altLang="en-US" sz="2400" smtClean="0"/>
              <a:t>Reimbursement</a:t>
            </a:r>
          </a:p>
          <a:p>
            <a:pPr lvl="1" eaLnBrk="1" hangingPunct="1">
              <a:defRPr/>
            </a:pPr>
            <a:r>
              <a:rPr lang="en-US" altLang="en-US" sz="2000" smtClean="0"/>
              <a:t>Outcomes Research aka Healthcare Economics </a:t>
            </a:r>
          </a:p>
          <a:p>
            <a:pPr lvl="1" eaLnBrk="1" hangingPunct="1">
              <a:buFontTx/>
              <a:buNone/>
              <a:defRPr/>
            </a:pPr>
            <a:r>
              <a:rPr lang="en-US" altLang="en-US" sz="2000" smtClean="0"/>
              <a:t>	aka “the value proposition”</a:t>
            </a:r>
          </a:p>
          <a:p>
            <a:pPr eaLnBrk="1" hangingPunct="1">
              <a:defRPr/>
            </a:pPr>
            <a:r>
              <a:rPr lang="en-US" altLang="en-US" sz="2400" smtClean="0"/>
              <a:t>Intellectual Property</a:t>
            </a:r>
          </a:p>
          <a:p>
            <a:pPr lvl="1" eaLnBrk="1" hangingPunct="1">
              <a:defRPr/>
            </a:pPr>
            <a:r>
              <a:rPr lang="en-US" altLang="en-US" sz="2000" smtClean="0"/>
              <a:t>Patents, Trade Secret, Know-how</a:t>
            </a:r>
          </a:p>
          <a:p>
            <a:pPr lvl="1" eaLnBrk="1" hangingPunct="1">
              <a:defRPr/>
            </a:pPr>
            <a:r>
              <a:rPr lang="en-US" altLang="en-US" sz="2000" smtClean="0"/>
              <a:t>Freedom to Operate</a:t>
            </a:r>
          </a:p>
        </p:txBody>
      </p:sp>
    </p:spTree>
    <p:extLst>
      <p:ext uri="{BB962C8B-B14F-4D97-AF65-F5344CB8AC3E}">
        <p14:creationId xmlns:p14="http://schemas.microsoft.com/office/powerpoint/2010/main" val="122459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3ABD8A-04AC-4E41-9745-7A2EE1F10252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smtClean="0"/>
              <a:t>Target Product Profile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i="1" smtClean="0"/>
              <a:t>	A target product profile (TPP) is a key strategic document that summarizes the value proposition of the intended commercial product and assists in the development of a regulatory strategy.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i="1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altLang="en-US" sz="2400" i="1" smtClean="0"/>
              <a:t>	A well-designed TPP provides a structure to ensure that a company embarks on a product development program that is efficient and defines all relevant medical, technical and scientific information required to reach the desired commercial outcome.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altLang="en-US" sz="2400" i="1" smtClean="0"/>
          </a:p>
        </p:txBody>
      </p:sp>
    </p:spTree>
    <p:extLst>
      <p:ext uri="{BB962C8B-B14F-4D97-AF65-F5344CB8AC3E}">
        <p14:creationId xmlns:p14="http://schemas.microsoft.com/office/powerpoint/2010/main" val="147013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ED5C1A-C722-4538-A703-35A7752F4705}" type="slidenum">
              <a:rPr lang="en-US" altLang="en-US">
                <a:solidFill>
                  <a:srgbClr val="FFFFFF"/>
                </a:solidFill>
              </a:rPr>
              <a:pPr>
                <a:defRPr/>
              </a:pPr>
              <a:t>9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sz="4000" smtClean="0"/>
              <a:t>Commercialization Plan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Define your </a:t>
            </a:r>
            <a:r>
              <a:rPr lang="en-US" altLang="en-US" sz="2400" i="1" dirty="0" smtClean="0"/>
              <a:t>Target Product Profile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Generate data that people care about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Validated, Industry-accepted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Reflective of the human clinical condition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Regulatory Strategy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The FDA is your </a:t>
            </a:r>
            <a:r>
              <a:rPr lang="en-US" altLang="en-US" sz="2000" i="1" dirty="0" smtClean="0"/>
              <a:t>friend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Sales and Marketing Requirements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Specialty Sales Force or Strategic Partner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Realistic Financial Plan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Corporate &amp; Business Development strategy </a:t>
            </a:r>
            <a:r>
              <a:rPr lang="en-US" altLang="en-US" sz="2000" i="1" dirty="0" smtClean="0"/>
              <a:t>must</a:t>
            </a:r>
            <a:r>
              <a:rPr lang="en-US" altLang="en-US" sz="2000" dirty="0" smtClean="0"/>
              <a:t> complement the product development strategy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altLang="en-US" sz="2000" dirty="0" smtClean="0"/>
              <a:t>Understand the value inflection points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400" dirty="0" smtClean="0"/>
              <a:t>Exit Strategy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alt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87988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iG Slide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48</TotalTime>
  <Words>671</Words>
  <Application>Microsoft Office PowerPoint</Application>
  <PresentationFormat>On-screen Show (4:3)</PresentationFormat>
  <Paragraphs>132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Perspective</vt:lpstr>
      <vt:lpstr>Shimmer</vt:lpstr>
      <vt:lpstr>BiG Slide Template</vt:lpstr>
      <vt:lpstr>Board of Directors Meeting</vt:lpstr>
      <vt:lpstr> Considerations</vt:lpstr>
      <vt:lpstr> Product Development</vt:lpstr>
      <vt:lpstr> In General…</vt:lpstr>
      <vt:lpstr>  Adjourn</vt:lpstr>
      <vt:lpstr>Developing a Commercially Viable Product </vt:lpstr>
      <vt:lpstr>Commercially Viable Product</vt:lpstr>
      <vt:lpstr>Target Product Profile</vt:lpstr>
      <vt:lpstr>Commercialization Plan</vt:lpstr>
      <vt:lpstr>Reimbursement or Payment</vt:lpstr>
      <vt:lpstr>Product Development</vt:lpstr>
      <vt:lpstr>FDA</vt:lpstr>
      <vt:lpstr>Venture Capital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Reimbursement or Payment</dc:title>
  <dc:creator>Nic Anderson</dc:creator>
  <cp:lastModifiedBy>Nic Anderson</cp:lastModifiedBy>
  <cp:revision>8</cp:revision>
  <dcterms:created xsi:type="dcterms:W3CDTF">2014-02-09T03:28:20Z</dcterms:created>
  <dcterms:modified xsi:type="dcterms:W3CDTF">2014-02-11T01:16:47Z</dcterms:modified>
</cp:coreProperties>
</file>